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1015" r:id="rId6"/>
    <p:sldId id="1016" r:id="rId7"/>
    <p:sldId id="257" r:id="rId8"/>
    <p:sldId id="258" r:id="rId9"/>
    <p:sldId id="259" r:id="rId10"/>
    <p:sldId id="261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D9E157-E9A8-4969-BD4C-6D05EA342B68}" v="1" dt="2024-12-06T16:35:26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D934FF-52F3-AE87-0368-93749F3BA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5986858-C1FE-DCFE-3BDD-AC54C5160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B57D5A3-CC5D-1D1E-205A-8038826E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615EA1A-0A50-8F02-67B5-6C9E5FF35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A30356-E7B2-CB3F-E6AC-EB320C3F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68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AA90D7-5547-DBB3-9017-AB52E695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AC3BDB0-8616-4750-41F1-D19690341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01E4D0-5857-3AF9-C444-54DF6F3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F3E3345-435D-EB04-4DAD-903607BB8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056FA3-5D70-556D-5B04-DD365513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0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D8C6552-6256-6547-B06B-96DDA245D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C310AB7-606B-3FF7-7B37-8217E2B4A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B60158-D9A7-3A04-3EC0-49CFDBD5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E53E206-E581-9DD1-6732-522A1A81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44515AE-DDF7-4DFA-9049-65AA4A48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08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EF94C7-04CB-BAC9-1BCA-C127FEBC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42CB07-F017-B054-5D93-140F6048A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E43EDE-07B9-EF53-2D3B-F550E837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0CA41C7-59C5-E0F2-74AE-17B98161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4CA6D9-EC6E-D3A0-35CA-C34FA2D3E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57D82D-7CC2-F76C-71EB-B25FD1028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035E477-8754-941A-0662-CAF95A578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C79492-3B3A-3971-480E-E41B9120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E67C0D5-CBFE-C178-9B82-F58395A37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54C9F4-68AA-A967-FB8D-B88BE46A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3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B712E3-5E2F-56E9-D95F-334B1AF66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40D7CA-76DB-E3D1-D148-B982B630D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698F698-31C7-C799-F1FA-CA0D0DF97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3ED3CBA-482D-E4E9-4C96-C626C967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17B00E6-5C5A-9557-3193-C44DD094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7392FE5-C291-4B35-7E06-66CD89B5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7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77115A-8EEF-B7BD-2116-02538C1C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BC1C63-81C9-4A7D-7BCC-8F0F4644A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9E73760-056A-0FE1-2FEB-1D2C0071B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BD3C369-3348-F3FF-4FEC-90BEA56DB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8A469C-917A-D815-C415-28DE88904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D04BF1C-AAD3-4F5B-9D51-9FB2738B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6ADDFA5-A889-E140-228B-BB2CA282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18C5E55-330E-C81C-6873-6EAC578B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95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FE9395-37D5-A4C5-C951-D0CF5EC0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A6DF399-C49F-0CAA-EDFC-D5CA07BA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9B8A841-7090-25D9-959D-3138588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47CE668-5D3C-8F39-042C-C2D448A8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3FF09D2-60A5-1EFC-5494-A8B864FB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41F86C4-8746-137B-5101-E9D598AB7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9C43CA-2596-2352-8677-49C74475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30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8B0CE8-9A4F-3480-30CA-B3A880075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E9911F-65AF-C6E1-09EC-3C8B57DC1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5259EF4-8FEC-8EBA-1C72-4249354D9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73E5AE1-A5B6-DE95-3338-7BC8AB70E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E0905B6-5E95-E0A8-7878-144850F4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6B7AF34-121A-CD10-05E6-21D632FA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97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F0EDC9-F62F-0C17-40BE-35E78A57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D07A79-8517-5B8E-3D7E-0C9EC2504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714F6D7-5CE3-DC3A-1317-8B9147651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739B2F0-A61D-FEE3-4CAD-0D2488AB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D01548A-418D-E188-FBE5-B14B0B02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EF2D200-361C-4D22-985C-C6342E99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9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8D899F3-317D-80D6-3D8A-C3EBDDE1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63C1ED7-9076-5E50-C88A-639B08D62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7A1823F-20A8-D254-469E-095F9E752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608DEF-B286-4233-9F8C-2E1856196151}" type="datetimeFigureOut">
              <a:rPr lang="en-GB" smtClean="0"/>
              <a:t>07/12/2024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A14B36-FC0E-814A-8278-B1DC6B378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C02B61-6106-7C32-6E68-E0CCACBB5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17CBF4-986A-45DC-BC4E-142BED3CB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22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alzburgglobalseminar-ai.github.io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예술, 욕실, 만화 영화, 벽이(가) 표시된 사진&#10;&#10;자동 생성된 설명">
            <a:extLst>
              <a:ext uri="{FF2B5EF4-FFF2-40B4-BE49-F238E27FC236}">
                <a16:creationId xmlns:a16="http://schemas.microsoft.com/office/drawing/2014/main" id="{7B0D50A9-1CE8-697E-1DE9-775E7C4C4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62" name="Rectangle 206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6AA97D3-9620-ABB4-9B81-FD114E0AB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/>
            <a:r>
              <a:rPr kumimoji="1" lang="en-US" altLang="ko-K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Technology, Growth and Inequality: The Case of AI</a:t>
            </a:r>
          </a:p>
        </p:txBody>
      </p:sp>
      <p:cxnSp>
        <p:nvCxnSpPr>
          <p:cNvPr id="2064" name="Straight Connector 206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364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D5B5F3-EAB8-8F78-59B7-E687793F75AF}"/>
              </a:ext>
            </a:extLst>
          </p:cNvPr>
          <p:cNvSpPr txBox="1"/>
          <p:nvPr/>
        </p:nvSpPr>
        <p:spPr>
          <a:xfrm>
            <a:off x="3791414" y="613317"/>
            <a:ext cx="395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A</a:t>
            </a:r>
            <a:r>
              <a:rPr kumimoji="1" lang="en-US" altLang="ko-KR" sz="2800" dirty="0">
                <a:solidFill>
                  <a:schemeClr val="accent1"/>
                </a:solidFill>
              </a:rPr>
              <a:t> Blessing</a:t>
            </a:r>
            <a:r>
              <a:rPr kumimoji="1" lang="en-US" altLang="ko-KR" sz="2800" dirty="0"/>
              <a:t> and a </a:t>
            </a:r>
            <a:r>
              <a:rPr kumimoji="1" lang="en-US" altLang="ko-KR" sz="2800" dirty="0">
                <a:solidFill>
                  <a:srgbClr val="FF0000"/>
                </a:solidFill>
              </a:rPr>
              <a:t>Curse</a:t>
            </a:r>
            <a:endParaRPr kumimoji="1"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6332E-928F-4371-6E6C-D87354794B93}"/>
              </a:ext>
            </a:extLst>
          </p:cNvPr>
          <p:cNvSpPr txBox="1"/>
          <p:nvPr/>
        </p:nvSpPr>
        <p:spPr>
          <a:xfrm>
            <a:off x="6096000" y="2178129"/>
            <a:ext cx="50558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en-US" altLang="ko-Kore-KR" sz="1800" dirty="0">
                <a:solidFill>
                  <a:srgbClr val="FF0000"/>
                </a:solidFill>
              </a:rPr>
              <a:t>Hallucination 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ko-Kore-KR" sz="1800" dirty="0">
                <a:solidFill>
                  <a:srgbClr val="FF0000"/>
                </a:solidFill>
              </a:rPr>
              <a:t>Jailbreak 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ko-Kore-KR" sz="1800" dirty="0">
                <a:solidFill>
                  <a:srgbClr val="FF0000"/>
                </a:solidFill>
              </a:rPr>
              <a:t>Fairness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ko-KR" sz="1800" dirty="0">
                <a:solidFill>
                  <a:srgbClr val="FF0000"/>
                </a:solidFill>
              </a:rPr>
              <a:t>Toxicity 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ko-Kore-KR" sz="2000" b="1" dirty="0">
                <a:solidFill>
                  <a:srgbClr val="FF0000"/>
                </a:solidFill>
              </a:rPr>
              <a:t>Curb against Discrimination 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ko-KR" sz="1800" b="1" dirty="0">
                <a:solidFill>
                  <a:srgbClr val="FF0000"/>
                </a:solidFill>
              </a:rPr>
              <a:t>Access to digital technology </a:t>
            </a:r>
            <a:endParaRPr kumimoji="1" lang="en-US" altLang="ko-KR" sz="1800" b="1" dirty="0">
              <a:solidFill>
                <a:srgbClr val="FF000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ko-KR" sz="2000" b="1" dirty="0">
                <a:solidFill>
                  <a:srgbClr val="FF0000"/>
                </a:solidFill>
              </a:rPr>
              <a:t>Economic Disparity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en-US" sz="1800" dirty="0">
                <a:solidFill>
                  <a:srgbClr val="FF0000"/>
                </a:solidFill>
              </a:rPr>
              <a:t>Financial Sustainability (exponential rise in development cost)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en-US" sz="1800" dirty="0">
                <a:solidFill>
                  <a:srgbClr val="FF0000"/>
                </a:solidFill>
              </a:rPr>
              <a:t> Environment Issues/ Carbon dioxide 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ko-KR" b="1" dirty="0">
                <a:solidFill>
                  <a:srgbClr val="FF0000"/>
                </a:solidFill>
              </a:rPr>
              <a:t> </a:t>
            </a:r>
            <a:r>
              <a:rPr kumimoji="1" lang="en-US" altLang="ko-KR" sz="2000" b="1" dirty="0">
                <a:solidFill>
                  <a:srgbClr val="FF0000"/>
                </a:solidFill>
              </a:rPr>
              <a:t>Job Displacement</a:t>
            </a:r>
            <a:endParaRPr kumimoji="1" lang="en-US" alt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ko-KR" b="1" dirty="0">
                <a:solidFill>
                  <a:srgbClr val="FF0000"/>
                </a:solidFill>
              </a:rPr>
              <a:t> </a:t>
            </a:r>
            <a:r>
              <a:rPr kumimoji="1" lang="en-US" altLang="ko-KR" sz="2000" b="1" dirty="0">
                <a:solidFill>
                  <a:srgbClr val="FF0000"/>
                </a:solidFill>
              </a:rPr>
              <a:t>Technology Gap (Local and Global)</a:t>
            </a:r>
            <a:endParaRPr kumimoji="1" lang="ko-Kore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839CA-4913-BD0B-F370-A13335138AD0}"/>
              </a:ext>
            </a:extLst>
          </p:cNvPr>
          <p:cNvSpPr txBox="1"/>
          <p:nvPr/>
        </p:nvSpPr>
        <p:spPr>
          <a:xfrm>
            <a:off x="1045214" y="2178129"/>
            <a:ext cx="419512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ko-KR" dirty="0">
                <a:solidFill>
                  <a:schemeClr val="accent1"/>
                </a:solidFill>
              </a:rPr>
              <a:t>More accurate weather prediction</a:t>
            </a:r>
          </a:p>
          <a:p>
            <a:pPr marL="342900" indent="-342900">
              <a:buAutoNum type="arabicPeriod"/>
            </a:pPr>
            <a:r>
              <a:rPr kumimoji="1" lang="en-US" altLang="ko-KR" dirty="0">
                <a:solidFill>
                  <a:schemeClr val="accent1"/>
                </a:solidFill>
              </a:rPr>
              <a:t>Effective Healthcare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Improve education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Assistance in research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Resource Optimization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Improve efficiency and automation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Perform repetitive tasks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Smart Decision Making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Bridging Language Divides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Creating Art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Improved Human Workflows</a:t>
            </a:r>
          </a:p>
          <a:p>
            <a:pPr marL="342900" indent="-342900">
              <a:buAutoNum type="arabicPeriod" startAt="3"/>
            </a:pPr>
            <a:r>
              <a:rPr kumimoji="1" lang="en-US" altLang="ko-KR" dirty="0">
                <a:solidFill>
                  <a:schemeClr val="accent1"/>
                </a:solidFill>
              </a:rPr>
              <a:t>……</a:t>
            </a:r>
          </a:p>
          <a:p>
            <a:pPr marL="342900" indent="-342900">
              <a:buAutoNum type="arabicPeriod" startAt="3"/>
            </a:pPr>
            <a:endParaRPr kumimoji="1" lang="en-US" altLang="ko-KR" dirty="0">
              <a:solidFill>
                <a:schemeClr val="accent1"/>
              </a:solidFill>
            </a:endParaRPr>
          </a:p>
          <a:p>
            <a:pPr marL="342900" indent="-342900">
              <a:buAutoNum type="arabicPeriod" startAt="3"/>
            </a:pPr>
            <a:endParaRPr kumimoji="1" lang="en-US" altLang="ko-KR" dirty="0">
              <a:solidFill>
                <a:schemeClr val="accent1"/>
              </a:solidFill>
            </a:endParaRPr>
          </a:p>
          <a:p>
            <a:pPr marL="342900" indent="-342900">
              <a:buAutoNum type="arabicPeriod" startAt="3"/>
            </a:pPr>
            <a:endParaRPr kumimoji="1" lang="en-US" altLang="ko-KR" dirty="0"/>
          </a:p>
          <a:p>
            <a:pPr marL="342900" indent="-342900">
              <a:buAutoNum type="arabicPeriod" startAt="3"/>
            </a:pPr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0CE5E1-8FF9-F004-7DE4-799A0397A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886" y="258183"/>
            <a:ext cx="2004101" cy="192824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6CC32F9-93CF-3FD8-C71A-A26E3FB86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3" y="214597"/>
            <a:ext cx="2004101" cy="19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0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D834601C-8339-31F6-EE7A-EF3349F709CD}"/>
              </a:ext>
            </a:extLst>
          </p:cNvPr>
          <p:cNvGraphicFramePr>
            <a:graphicFrameLocks noGrp="1"/>
          </p:cNvGraphicFramePr>
          <p:nvPr/>
        </p:nvGraphicFramePr>
        <p:xfrm>
          <a:off x="801394" y="1161826"/>
          <a:ext cx="10327342" cy="529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3671">
                  <a:extLst>
                    <a:ext uri="{9D8B030D-6E8A-4147-A177-3AD203B41FA5}">
                      <a16:colId xmlns:a16="http://schemas.microsoft.com/office/drawing/2014/main" val="1903848901"/>
                    </a:ext>
                  </a:extLst>
                </a:gridCol>
                <a:gridCol w="5163671">
                  <a:extLst>
                    <a:ext uri="{9D8B030D-6E8A-4147-A177-3AD203B41FA5}">
                      <a16:colId xmlns:a16="http://schemas.microsoft.com/office/drawing/2014/main" val="2363644117"/>
                    </a:ext>
                  </a:extLst>
                </a:gridCol>
              </a:tblGrid>
              <a:tr h="259160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784725"/>
                  </a:ext>
                </a:extLst>
              </a:tr>
              <a:tr h="270609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68102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2D35A8B-19B9-3302-7B31-A9ABD2870C02}"/>
              </a:ext>
            </a:extLst>
          </p:cNvPr>
          <p:cNvSpPr txBox="1"/>
          <p:nvPr/>
        </p:nvSpPr>
        <p:spPr>
          <a:xfrm>
            <a:off x="888426" y="1335075"/>
            <a:ext cx="468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" altLang="ko-KR" dirty="0"/>
              <a:t>Offer Specialized Technical Guidance</a:t>
            </a:r>
            <a:endParaRPr kumimoji="1"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2DB40-3537-D631-D064-DADF18DFC739}"/>
              </a:ext>
            </a:extLst>
          </p:cNvPr>
          <p:cNvSpPr txBox="1"/>
          <p:nvPr/>
        </p:nvSpPr>
        <p:spPr>
          <a:xfrm>
            <a:off x="6363100" y="1310013"/>
            <a:ext cx="444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/>
              <a:t>2. Provide platform to check Fairness and Bias in AI algorithms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002E1-387D-8E0D-CF3F-642776E4CCAD}"/>
              </a:ext>
            </a:extLst>
          </p:cNvPr>
          <p:cNvSpPr txBox="1"/>
          <p:nvPr/>
        </p:nvSpPr>
        <p:spPr>
          <a:xfrm>
            <a:off x="1208443" y="3971816"/>
            <a:ext cx="4041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/>
              <a:t>3. Provide useful tutorial video links on AI, Machine Learning &amp; Deep Learning </a:t>
            </a:r>
            <a:endParaRPr kumimoji="1"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CF110-DCAC-6404-D0ED-2022DAC824CD}"/>
              </a:ext>
            </a:extLst>
          </p:cNvPr>
          <p:cNvSpPr txBox="1"/>
          <p:nvPr/>
        </p:nvSpPr>
        <p:spPr>
          <a:xfrm>
            <a:off x="6278950" y="3971816"/>
            <a:ext cx="388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/>
              <a:t>4 Provide links </a:t>
            </a:r>
            <a:r>
              <a:rPr kumimoji="1" lang="en-US" altLang="ko-KR"/>
              <a:t>to helpful </a:t>
            </a:r>
            <a:r>
              <a:rPr kumimoji="1" lang="en-US" altLang="ko-KR" dirty="0"/>
              <a:t>AI </a:t>
            </a:r>
            <a:r>
              <a:rPr kumimoji="1" lang="en-US" altLang="ko-KR" dirty="0" err="1"/>
              <a:t>softwares</a:t>
            </a:r>
            <a:r>
              <a:rPr kumimoji="1" lang="en-US" altLang="ko-KR" dirty="0"/>
              <a:t> / datasets</a:t>
            </a:r>
            <a:endParaRPr kumimoji="1"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C2557-4F81-B37E-52AD-730459218BF2}"/>
              </a:ext>
            </a:extLst>
          </p:cNvPr>
          <p:cNvSpPr txBox="1"/>
          <p:nvPr/>
        </p:nvSpPr>
        <p:spPr>
          <a:xfrm>
            <a:off x="610682" y="310207"/>
            <a:ext cx="10708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>
                <a:solidFill>
                  <a:srgbClr val="C00000"/>
                </a:solidFill>
              </a:rPr>
              <a:t>Solution 1: Curb Against Discrimination</a:t>
            </a:r>
            <a:r>
              <a:rPr kumimoji="1" lang="en-US" altLang="ko-KR" dirty="0">
                <a:solidFill>
                  <a:srgbClr val="C00000"/>
                </a:solidFill>
              </a:rPr>
              <a:t>, </a:t>
            </a:r>
            <a:r>
              <a:rPr kumimoji="1" lang="en-US" altLang="ko-KR" sz="2000" dirty="0">
                <a:solidFill>
                  <a:srgbClr val="C00000"/>
                </a:solidFill>
              </a:rPr>
              <a:t>Access to Technology</a:t>
            </a:r>
            <a:r>
              <a:rPr kumimoji="1" lang="en-US" altLang="ko-KR" dirty="0">
                <a:solidFill>
                  <a:srgbClr val="C00000"/>
                </a:solidFill>
              </a:rPr>
              <a:t>, </a:t>
            </a:r>
            <a:r>
              <a:rPr kumimoji="1" lang="en-US" altLang="ko-KR" sz="2000" dirty="0">
                <a:solidFill>
                  <a:srgbClr val="C00000"/>
                </a:solidFill>
              </a:rPr>
              <a:t>Reduce Technological Gap </a:t>
            </a:r>
            <a:endParaRPr kumimoji="1" lang="ko-KR" altLang="en-US" sz="2000" dirty="0">
              <a:solidFill>
                <a:srgbClr val="C00000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539A310-F12C-61A7-250A-4EB7FADFF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349" y="1849923"/>
            <a:ext cx="2749475" cy="162931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2F4F353-EFCB-E57B-A95B-D8B553269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178" y="1956344"/>
            <a:ext cx="2027840" cy="166270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8753FC4-65E1-11FC-449C-650235C8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349" y="4874834"/>
            <a:ext cx="2776269" cy="148681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673682-4E11-8050-AF22-9EB423832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098" y="4766333"/>
            <a:ext cx="2106159" cy="130470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E22FFC7-EBB9-6E42-CBC8-B14A6138C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676" y="4766334"/>
            <a:ext cx="2159197" cy="13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86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3" descr="텍스트, 일반 보급, 사람, 잡기이(가) 표시된 사진&#10;&#10;자동 생성된 설명">
            <a:extLst>
              <a:ext uri="{FF2B5EF4-FFF2-40B4-BE49-F238E27FC236}">
                <a16:creationId xmlns:a16="http://schemas.microsoft.com/office/drawing/2014/main" id="{218F0576-0277-3960-92E7-A291200CA5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8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150D8CA-C60E-758F-99B3-5515AB8E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93474" cy="1296527"/>
          </a:xfrm>
        </p:spPr>
        <p:txBody>
          <a:bodyPr>
            <a:normAutofit/>
          </a:bodyPr>
          <a:lstStyle/>
          <a:p>
            <a:pPr latinLnBrk="0"/>
            <a:r>
              <a:rPr lang="en-GB" sz="3200" dirty="0"/>
              <a:t>Solution 2: Gamified education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D9F37B-310C-1C57-4ED1-5D39C80A8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2197" y="1873762"/>
            <a:ext cx="4217938" cy="3742762"/>
          </a:xfrm>
        </p:spPr>
        <p:txBody>
          <a:bodyPr>
            <a:normAutofit lnSpcReduction="10000"/>
          </a:bodyPr>
          <a:lstStyle/>
          <a:p>
            <a:pPr latinLnBrk="0"/>
            <a:r>
              <a:rPr lang="en-GB" sz="2400" dirty="0"/>
              <a:t>Educational </a:t>
            </a:r>
            <a:r>
              <a:rPr lang="en-US" sz="2400" dirty="0"/>
              <a:t>toolkits to promote </a:t>
            </a:r>
            <a:r>
              <a:rPr lang="en-US" sz="2400" b="1" dirty="0"/>
              <a:t>AI fairness </a:t>
            </a:r>
            <a:r>
              <a:rPr lang="en-US" sz="2400" dirty="0"/>
              <a:t>and </a:t>
            </a:r>
            <a:r>
              <a:rPr lang="en-US" sz="2400" b="1" dirty="0"/>
              <a:t>digital ethics</a:t>
            </a:r>
            <a:endParaRPr lang="en-GB" sz="2400" b="1" dirty="0"/>
          </a:p>
          <a:p>
            <a:pPr lvl="1" latinLnBrk="0"/>
            <a:r>
              <a:rPr lang="en-GB" dirty="0"/>
              <a:t>Game-based learning solutions targeting students, artists, researchers, engineers, policymakers…</a:t>
            </a:r>
          </a:p>
          <a:p>
            <a:pPr lvl="1" latinLnBrk="0"/>
            <a:r>
              <a:rPr lang="en-GB" dirty="0"/>
              <a:t>Application: formal &amp; informal education, training settings</a:t>
            </a:r>
          </a:p>
        </p:txBody>
      </p:sp>
    </p:spTree>
    <p:extLst>
      <p:ext uri="{BB962C8B-B14F-4D97-AF65-F5344CB8AC3E}">
        <p14:creationId xmlns:p14="http://schemas.microsoft.com/office/powerpoint/2010/main" val="322565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AD2565B-B5D5-5EC0-BDAC-C849CE81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1" y="1301396"/>
            <a:ext cx="4787326" cy="907070"/>
          </a:xfrm>
        </p:spPr>
        <p:txBody>
          <a:bodyPr anchor="b">
            <a:normAutofit/>
          </a:bodyPr>
          <a:lstStyle/>
          <a:p>
            <a:pPr latinLnBrk="0"/>
            <a:r>
              <a:rPr lang="en-GB" dirty="0"/>
              <a:t>Capacity building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8E94D0-512C-AEB7-0EEE-16CBD9C8C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23" y="2872899"/>
            <a:ext cx="4515457" cy="3320668"/>
          </a:xfrm>
        </p:spPr>
        <p:txBody>
          <a:bodyPr>
            <a:normAutofit/>
          </a:bodyPr>
          <a:lstStyle/>
          <a:p>
            <a:pPr marL="514350" indent="-514350" latinLnBrk="0">
              <a:buAutoNum type="arabicPeriod"/>
            </a:pPr>
            <a:r>
              <a:rPr lang="en-GB" sz="2400" dirty="0"/>
              <a:t>Social development training courses for AI researchers, designers &amp; developers</a:t>
            </a:r>
          </a:p>
          <a:p>
            <a:pPr marL="514350" indent="-514350" latinLnBrk="0">
              <a:buAutoNum type="arabicPeriod"/>
            </a:pPr>
            <a:r>
              <a:rPr lang="en-GB" sz="2400" dirty="0"/>
              <a:t>AI technology training course for policy practitioners</a:t>
            </a:r>
          </a:p>
          <a:p>
            <a:pPr marL="457200" lvl="1" indent="0" latinLnBrk="0">
              <a:buNone/>
            </a:pPr>
            <a:r>
              <a:rPr lang="en-GB" sz="2000" dirty="0"/>
              <a:t>- following up tech development &amp; how it works</a:t>
            </a:r>
          </a:p>
        </p:txBody>
      </p:sp>
      <p:pic>
        <p:nvPicPr>
          <p:cNvPr id="4" name="그림 3" descr="의류, 사람, 실내, 일이(가) 표시된 사진&#10;&#10;자동 생성된 설명">
            <a:extLst>
              <a:ext uri="{FF2B5EF4-FFF2-40B4-BE49-F238E27FC236}">
                <a16:creationId xmlns:a16="http://schemas.microsoft.com/office/drawing/2014/main" id="{E1C5DBD8-682C-7A09-9699-C95BF1D3F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07" r="2518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133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3" descr="의류, 사람, 야외, 하늘이(가) 표시된 사진&#10;&#10;자동 생성된 설명">
            <a:extLst>
              <a:ext uri="{FF2B5EF4-FFF2-40B4-BE49-F238E27FC236}">
                <a16:creationId xmlns:a16="http://schemas.microsoft.com/office/drawing/2014/main" id="{97AAC60B-0F33-47FD-B75D-FFB39EB8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F1254C6-57E4-E172-D6EB-4631C6EC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089491" cy="1060552"/>
          </a:xfrm>
        </p:spPr>
        <p:txBody>
          <a:bodyPr>
            <a:noAutofit/>
          </a:bodyPr>
          <a:lstStyle/>
          <a:p>
            <a:pPr latinLnBrk="0"/>
            <a:r>
              <a:rPr lang="en-GB" sz="3200" dirty="0"/>
              <a:t>Solution 4: Participatory Social Agreement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025A19-C358-9F4E-5CE9-6678E14E8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2510" y="1935157"/>
            <a:ext cx="5011993" cy="4413363"/>
          </a:xfrm>
        </p:spPr>
        <p:txBody>
          <a:bodyPr>
            <a:normAutofit/>
          </a:bodyPr>
          <a:lstStyle/>
          <a:p>
            <a:pPr lvl="1" latinLnBrk="0"/>
            <a:r>
              <a:rPr lang="en-GB" sz="2000" dirty="0"/>
              <a:t>Terms on open data frameworks including data sovereignty, regulation of data transfer, storage, and localization</a:t>
            </a:r>
          </a:p>
          <a:p>
            <a:pPr lvl="1" latinLnBrk="0"/>
            <a:r>
              <a:rPr lang="en-GB" sz="2000" dirty="0"/>
              <a:t>Terms on corporate social responsibility, extra-territorial obligations, and environmental protection (including outside the jurisdiction of the country)</a:t>
            </a:r>
          </a:p>
          <a:p>
            <a:pPr lvl="1" latinLnBrk="0"/>
            <a:r>
              <a:rPr lang="en-GB" sz="2000" dirty="0"/>
              <a:t>Terms on labour and employment displacements, tax cuts, and algorithmic impact assessments (including remedies for AI harms and enforcements)</a:t>
            </a:r>
          </a:p>
        </p:txBody>
      </p:sp>
    </p:spTree>
    <p:extLst>
      <p:ext uri="{BB962C8B-B14F-4D97-AF65-F5344CB8AC3E}">
        <p14:creationId xmlns:p14="http://schemas.microsoft.com/office/powerpoint/2010/main" val="299054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만화 영화, 스크린샷이(가) 표시된 사진&#10;&#10;자동 생성된 설명">
            <a:extLst>
              <a:ext uri="{FF2B5EF4-FFF2-40B4-BE49-F238E27FC236}">
                <a16:creationId xmlns:a16="http://schemas.microsoft.com/office/drawing/2014/main" id="{1F0449A9-99FE-6CCB-7A08-1A2BCBD2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78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FD06EF4-FF23-A84A-4A02-BADFD33F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dirty="0"/>
              <a:t>Something-else in the long run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716364-A897-2EA7-1F3D-9A7EEC96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072" y="2424368"/>
            <a:ext cx="3822189" cy="3742762"/>
          </a:xfrm>
        </p:spPr>
        <p:txBody>
          <a:bodyPr>
            <a:normAutofit/>
          </a:bodyPr>
          <a:lstStyle/>
          <a:p>
            <a:pPr latinLnBrk="0"/>
            <a:r>
              <a:rPr lang="en-GB" sz="2000" dirty="0"/>
              <a:t>Our website repository: </a:t>
            </a:r>
            <a:r>
              <a:rPr lang="en-GB" sz="2000" dirty="0">
                <a:hlinkClick r:id="rId3"/>
              </a:rPr>
              <a:t>https://salzburgglobalseminar-ai.github.io/</a:t>
            </a:r>
            <a:endParaRPr lang="en-GB" sz="2000" dirty="0"/>
          </a:p>
          <a:p>
            <a:pPr latinLnBrk="0"/>
            <a:r>
              <a:rPr lang="en-GB" sz="2000" dirty="0"/>
              <a:t>Produce, publish and disseminate academic research</a:t>
            </a:r>
          </a:p>
          <a:p>
            <a:pPr latinLnBrk="0"/>
            <a:r>
              <a:rPr lang="en-GB" sz="2000" dirty="0"/>
              <a:t>Impact policymakers by engaging in policy advising</a:t>
            </a:r>
          </a:p>
        </p:txBody>
      </p:sp>
    </p:spTree>
    <p:extLst>
      <p:ext uri="{BB962C8B-B14F-4D97-AF65-F5344CB8AC3E}">
        <p14:creationId xmlns:p14="http://schemas.microsoft.com/office/powerpoint/2010/main" val="611153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4351A65A40CE47AF7128C963013017" ma:contentTypeVersion="18" ma:contentTypeDescription="Create a new document." ma:contentTypeScope="" ma:versionID="6a631a5e6bb8702bcf4392c67ba0fa91">
  <xsd:schema xmlns:xsd="http://www.w3.org/2001/XMLSchema" xmlns:xs="http://www.w3.org/2001/XMLSchema" xmlns:p="http://schemas.microsoft.com/office/2006/metadata/properties" xmlns:ns3="53e56220-4f38-4a4b-9d6f-c6d6f53ef3f8" xmlns:ns4="140efae4-fdbb-41ef-bc22-a05a90cb5af6" targetNamespace="http://schemas.microsoft.com/office/2006/metadata/properties" ma:root="true" ma:fieldsID="87ee5bda10a9f1377dba9fd099f5d06e" ns3:_="" ns4:_="">
    <xsd:import namespace="53e56220-4f38-4a4b-9d6f-c6d6f53ef3f8"/>
    <xsd:import namespace="140efae4-fdbb-41ef-bc22-a05a90cb5af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56220-4f38-4a4b-9d6f-c6d6f53ef3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efae4-fdbb-41ef-bc22-a05a90cb5a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40efae4-fdbb-41ef-bc22-a05a90cb5af6" xsi:nil="true"/>
  </documentManagement>
</p:properties>
</file>

<file path=customXml/itemProps1.xml><?xml version="1.0" encoding="utf-8"?>
<ds:datastoreItem xmlns:ds="http://schemas.openxmlformats.org/officeDocument/2006/customXml" ds:itemID="{89BDA9B0-D7CC-4584-88A4-0587449E3E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3C2A73-4FEC-4EF3-8FD6-FE93EC9F6A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e56220-4f38-4a4b-9d6f-c6d6f53ef3f8"/>
    <ds:schemaRef ds:uri="140efae4-fdbb-41ef-bc22-a05a90cb5a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83AA52-BDF5-4E23-B74B-C4FD1DDD5E41}">
  <ds:schemaRefs>
    <ds:schemaRef ds:uri="http://schemas.microsoft.com/office/2006/documentManagement/types"/>
    <ds:schemaRef ds:uri="http://www.w3.org/XML/1998/namespace"/>
    <ds:schemaRef ds:uri="140efae4-fdbb-41ef-bc22-a05a90cb5af6"/>
    <ds:schemaRef ds:uri="http://schemas.microsoft.com/office/infopath/2007/PartnerControls"/>
    <ds:schemaRef ds:uri="http://schemas.openxmlformats.org/package/2006/metadata/core-properties"/>
    <ds:schemaRef ds:uri="53e56220-4f38-4a4b-9d6f-c6d6f53ef3f8"/>
    <ds:schemaRef ds:uri="http://schemas.microsoft.com/office/2006/metadata/properties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305</Words>
  <Application>Microsoft Office PowerPoint</Application>
  <PresentationFormat>와이드스크린</PresentationFormat>
  <Paragraphs>48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1" baseType="lpstr">
      <vt:lpstr>맑은 고딕</vt:lpstr>
      <vt:lpstr>Arial</vt:lpstr>
      <vt:lpstr>Wingdings</vt:lpstr>
      <vt:lpstr>Office 테마</vt:lpstr>
      <vt:lpstr>Technology, Growth and Inequality: The Case of AI</vt:lpstr>
      <vt:lpstr>PowerPoint 프레젠테이션</vt:lpstr>
      <vt:lpstr>PowerPoint 프레젠테이션</vt:lpstr>
      <vt:lpstr>Solution 2: Gamified education</vt:lpstr>
      <vt:lpstr>Capacity building</vt:lpstr>
      <vt:lpstr>Solution 4: Participatory Social Agreement</vt:lpstr>
      <vt:lpstr>Something-else in the long run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Kun Lee</dc:creator>
  <cp:lastModifiedBy>Kun Lee</cp:lastModifiedBy>
  <cp:revision>7</cp:revision>
  <dcterms:created xsi:type="dcterms:W3CDTF">2024-12-06T16:03:37Z</dcterms:created>
  <dcterms:modified xsi:type="dcterms:W3CDTF">2024-12-07T11:08:37Z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0x010100404351A65A40CE47AF7128C963013017</vt:lpwstr>
  </property>
</Properties>
</file>